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6"/>
  </p:notesMasterIdLst>
  <p:sldIdLst>
    <p:sldId id="295" r:id="rId2"/>
    <p:sldId id="283" r:id="rId3"/>
    <p:sldId id="307" r:id="rId4"/>
    <p:sldId id="297" r:id="rId5"/>
    <p:sldId id="308" r:id="rId6"/>
    <p:sldId id="322" r:id="rId7"/>
    <p:sldId id="257" r:id="rId8"/>
    <p:sldId id="323" r:id="rId9"/>
    <p:sldId id="324" r:id="rId10"/>
    <p:sldId id="325" r:id="rId11"/>
    <p:sldId id="309" r:id="rId12"/>
    <p:sldId id="306" r:id="rId13"/>
    <p:sldId id="305" r:id="rId14"/>
    <p:sldId id="310" r:id="rId15"/>
    <p:sldId id="327" r:id="rId16"/>
    <p:sldId id="329" r:id="rId17"/>
    <p:sldId id="330" r:id="rId18"/>
    <p:sldId id="331" r:id="rId19"/>
    <p:sldId id="326" r:id="rId20"/>
    <p:sldId id="332" r:id="rId21"/>
    <p:sldId id="311" r:id="rId22"/>
    <p:sldId id="320" r:id="rId23"/>
    <p:sldId id="328" r:id="rId24"/>
    <p:sldId id="312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Inter" panose="020B0604020202020204" charset="0"/>
      <p:regular r:id="rId31"/>
      <p:bold r:id="rId32"/>
    </p:embeddedFont>
    <p:embeddedFont>
      <p:font typeface="Inter-Regular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4499"/>
    <a:srgbClr val="FEB2AC"/>
    <a:srgbClr val="FE8076"/>
    <a:srgbClr val="FD5245"/>
    <a:srgbClr val="F6DDAB"/>
    <a:srgbClr val="25A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8"/>
  </p:normalViewPr>
  <p:slideViewPr>
    <p:cSldViewPr snapToGrid="0">
      <p:cViewPr varScale="1">
        <p:scale>
          <a:sx n="143" d="100"/>
          <a:sy n="143" d="100"/>
        </p:scale>
        <p:origin x="6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roline%20Roberts\Documents\Training\NUS\Project\Phase%204\Revenue_cos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'Sheet1 (2)'!$D$5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'Sheet1 (2)'!$E$4:$J$4</c:f>
              <c:strCache>
                <c:ptCount val="6"/>
                <c:pt idx="1">
                  <c:v>Yr 1</c:v>
                </c:pt>
                <c:pt idx="3">
                  <c:v>Yr 2</c:v>
                </c:pt>
                <c:pt idx="5">
                  <c:v>Yr 3</c:v>
                </c:pt>
              </c:strCache>
            </c:strRef>
          </c:cat>
          <c:val>
            <c:numRef>
              <c:f>'Sheet1 (2)'!$E$5:$J$5</c:f>
              <c:numCache>
                <c:formatCode>_-* #,##0_-;\-* #,##0_-;_-* "-"??_-;_-@_-</c:formatCode>
                <c:ptCount val="6"/>
                <c:pt idx="1">
                  <c:v>1080</c:v>
                </c:pt>
                <c:pt idx="3">
                  <c:v>4320</c:v>
                </c:pt>
                <c:pt idx="5">
                  <c:v>9720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0F-4614-BC57-4089251269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2820848"/>
        <c:axId val="582819208"/>
      </c:barChart>
      <c:catAx>
        <c:axId val="58282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819208"/>
        <c:crosses val="autoZero"/>
        <c:auto val="1"/>
        <c:lblAlgn val="ctr"/>
        <c:lblOffset val="100"/>
        <c:noMultiLvlLbl val="0"/>
      </c:catAx>
      <c:valAx>
        <c:axId val="582819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82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C8B238-A5DB-4BE9-B982-A9360C669DF0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1C065884-3F09-45A8-9F56-CA92D5EA79CF}">
      <dgm:prSet phldrT="[Text]" custT="1"/>
      <dgm:spPr/>
      <dgm:t>
        <a:bodyPr/>
        <a:lstStyle/>
        <a:p>
          <a:r>
            <a:rPr lang="en-US" sz="1800" dirty="0">
              <a:solidFill>
                <a:srgbClr val="104499"/>
              </a:solidFill>
            </a:rPr>
            <a:t>Short Term Trading Strategy</a:t>
          </a:r>
        </a:p>
      </dgm:t>
    </dgm:pt>
    <dgm:pt modelId="{C262F1E7-B31D-41E2-A18F-4AD2A388EF29}" type="parTrans" cxnId="{61E91C07-CEEE-451E-9401-D5013CE0A8AF}">
      <dgm:prSet/>
      <dgm:spPr/>
      <dgm:t>
        <a:bodyPr/>
        <a:lstStyle/>
        <a:p>
          <a:endParaRPr lang="en-US"/>
        </a:p>
      </dgm:t>
    </dgm:pt>
    <dgm:pt modelId="{96F3DA95-4C7C-4E09-8154-6AE45BFFD204}" type="sibTrans" cxnId="{61E91C07-CEEE-451E-9401-D5013CE0A8AF}">
      <dgm:prSet/>
      <dgm:spPr/>
      <dgm:t>
        <a:bodyPr/>
        <a:lstStyle/>
        <a:p>
          <a:endParaRPr lang="en-US"/>
        </a:p>
      </dgm:t>
    </dgm:pt>
    <dgm:pt modelId="{BBAD5183-AD3F-443F-B589-B55A96B9A77E}">
      <dgm:prSet phldrT="[Text]" custT="1"/>
      <dgm:spPr/>
      <dgm:t>
        <a:bodyPr/>
        <a:lstStyle/>
        <a:p>
          <a:r>
            <a:rPr lang="en-US" sz="1800" dirty="0">
              <a:solidFill>
                <a:srgbClr val="104499"/>
              </a:solidFill>
            </a:rPr>
            <a:t>Long Term Portfolio Allocation Strategy</a:t>
          </a:r>
        </a:p>
      </dgm:t>
    </dgm:pt>
    <dgm:pt modelId="{03112845-BB4F-4C6E-9098-DF365633B065}" type="parTrans" cxnId="{78407121-B651-414C-BE66-FB0369EDE5F2}">
      <dgm:prSet/>
      <dgm:spPr/>
      <dgm:t>
        <a:bodyPr/>
        <a:lstStyle/>
        <a:p>
          <a:endParaRPr lang="en-US"/>
        </a:p>
      </dgm:t>
    </dgm:pt>
    <dgm:pt modelId="{769847EB-FB13-44D1-AC10-8BD7F75774FF}" type="sibTrans" cxnId="{78407121-B651-414C-BE66-FB0369EDE5F2}">
      <dgm:prSet/>
      <dgm:spPr/>
      <dgm:t>
        <a:bodyPr/>
        <a:lstStyle/>
        <a:p>
          <a:endParaRPr lang="en-US"/>
        </a:p>
      </dgm:t>
    </dgm:pt>
    <dgm:pt modelId="{3EDCD082-D929-43D6-AB5F-D1E5A8EC4AAD}" type="pres">
      <dgm:prSet presAssocID="{D5C8B238-A5DB-4BE9-B982-A9360C669DF0}" presName="compositeShape" presStyleCnt="0">
        <dgm:presLayoutVars>
          <dgm:dir/>
          <dgm:resizeHandles/>
        </dgm:presLayoutVars>
      </dgm:prSet>
      <dgm:spPr/>
    </dgm:pt>
    <dgm:pt modelId="{646505D5-D6F9-4B31-A909-C8D2A864AF53}" type="pres">
      <dgm:prSet presAssocID="{D5C8B238-A5DB-4BE9-B982-A9360C669DF0}" presName="pyramid" presStyleLbl="node1" presStyleIdx="0" presStyleCnt="1"/>
      <dgm:spPr/>
    </dgm:pt>
    <dgm:pt modelId="{5E4EBB8E-DB38-488F-A366-BC5E21EF5D14}" type="pres">
      <dgm:prSet presAssocID="{D5C8B238-A5DB-4BE9-B982-A9360C669DF0}" presName="theList" presStyleCnt="0"/>
      <dgm:spPr/>
    </dgm:pt>
    <dgm:pt modelId="{C1924820-3DDF-4055-9A24-EC126540A40E}" type="pres">
      <dgm:prSet presAssocID="{1C065884-3F09-45A8-9F56-CA92D5EA79CF}" presName="aNode" presStyleLbl="fgAcc1" presStyleIdx="0" presStyleCnt="2" custScaleY="48940">
        <dgm:presLayoutVars>
          <dgm:bulletEnabled val="1"/>
        </dgm:presLayoutVars>
      </dgm:prSet>
      <dgm:spPr/>
    </dgm:pt>
    <dgm:pt modelId="{764CCB33-ED76-4DC1-8AFC-D7D85A7C561C}" type="pres">
      <dgm:prSet presAssocID="{1C065884-3F09-45A8-9F56-CA92D5EA79CF}" presName="aSpace" presStyleCnt="0"/>
      <dgm:spPr/>
    </dgm:pt>
    <dgm:pt modelId="{87D2453D-5FEB-49FE-AF85-4D4A149FD20D}" type="pres">
      <dgm:prSet presAssocID="{BBAD5183-AD3F-443F-B589-B55A96B9A77E}" presName="aNode" presStyleLbl="fgAcc1" presStyleIdx="1" presStyleCnt="2">
        <dgm:presLayoutVars>
          <dgm:bulletEnabled val="1"/>
        </dgm:presLayoutVars>
      </dgm:prSet>
      <dgm:spPr/>
    </dgm:pt>
    <dgm:pt modelId="{24E184CB-F583-48A1-8B90-E4EBD3C2273A}" type="pres">
      <dgm:prSet presAssocID="{BBAD5183-AD3F-443F-B589-B55A96B9A77E}" presName="aSpace" presStyleCnt="0"/>
      <dgm:spPr/>
    </dgm:pt>
  </dgm:ptLst>
  <dgm:cxnLst>
    <dgm:cxn modelId="{3F96A205-6C26-4B2D-B0E1-A82D1810A4A9}" type="presOf" srcId="{D5C8B238-A5DB-4BE9-B982-A9360C669DF0}" destId="{3EDCD082-D929-43D6-AB5F-D1E5A8EC4AAD}" srcOrd="0" destOrd="0" presId="urn:microsoft.com/office/officeart/2005/8/layout/pyramid2"/>
    <dgm:cxn modelId="{61E91C07-CEEE-451E-9401-D5013CE0A8AF}" srcId="{D5C8B238-A5DB-4BE9-B982-A9360C669DF0}" destId="{1C065884-3F09-45A8-9F56-CA92D5EA79CF}" srcOrd="0" destOrd="0" parTransId="{C262F1E7-B31D-41E2-A18F-4AD2A388EF29}" sibTransId="{96F3DA95-4C7C-4E09-8154-6AE45BFFD204}"/>
    <dgm:cxn modelId="{78407121-B651-414C-BE66-FB0369EDE5F2}" srcId="{D5C8B238-A5DB-4BE9-B982-A9360C669DF0}" destId="{BBAD5183-AD3F-443F-B589-B55A96B9A77E}" srcOrd="1" destOrd="0" parTransId="{03112845-BB4F-4C6E-9098-DF365633B065}" sibTransId="{769847EB-FB13-44D1-AC10-8BD7F75774FF}"/>
    <dgm:cxn modelId="{F5A4CF91-7DF1-4493-BC50-829C9017751D}" type="presOf" srcId="{1C065884-3F09-45A8-9F56-CA92D5EA79CF}" destId="{C1924820-3DDF-4055-9A24-EC126540A40E}" srcOrd="0" destOrd="0" presId="urn:microsoft.com/office/officeart/2005/8/layout/pyramid2"/>
    <dgm:cxn modelId="{445997E0-4401-4500-8933-DD4707856270}" type="presOf" srcId="{BBAD5183-AD3F-443F-B589-B55A96B9A77E}" destId="{87D2453D-5FEB-49FE-AF85-4D4A149FD20D}" srcOrd="0" destOrd="0" presId="urn:microsoft.com/office/officeart/2005/8/layout/pyramid2"/>
    <dgm:cxn modelId="{82C8FCCB-7741-4117-A1D8-6748E377C31A}" type="presParOf" srcId="{3EDCD082-D929-43D6-AB5F-D1E5A8EC4AAD}" destId="{646505D5-D6F9-4B31-A909-C8D2A864AF53}" srcOrd="0" destOrd="0" presId="urn:microsoft.com/office/officeart/2005/8/layout/pyramid2"/>
    <dgm:cxn modelId="{8283E1B8-EBA8-47F1-90EA-84DF496FF0CF}" type="presParOf" srcId="{3EDCD082-D929-43D6-AB5F-D1E5A8EC4AAD}" destId="{5E4EBB8E-DB38-488F-A366-BC5E21EF5D14}" srcOrd="1" destOrd="0" presId="urn:microsoft.com/office/officeart/2005/8/layout/pyramid2"/>
    <dgm:cxn modelId="{26FEE2C2-4F99-46E8-B5DD-D30D57678873}" type="presParOf" srcId="{5E4EBB8E-DB38-488F-A366-BC5E21EF5D14}" destId="{C1924820-3DDF-4055-9A24-EC126540A40E}" srcOrd="0" destOrd="0" presId="urn:microsoft.com/office/officeart/2005/8/layout/pyramid2"/>
    <dgm:cxn modelId="{44053823-5918-4171-9AFC-496AE3BA1DFA}" type="presParOf" srcId="{5E4EBB8E-DB38-488F-A366-BC5E21EF5D14}" destId="{764CCB33-ED76-4DC1-8AFC-D7D85A7C561C}" srcOrd="1" destOrd="0" presId="urn:microsoft.com/office/officeart/2005/8/layout/pyramid2"/>
    <dgm:cxn modelId="{0BC13434-A192-4AE9-AB3A-7A006015150D}" type="presParOf" srcId="{5E4EBB8E-DB38-488F-A366-BC5E21EF5D14}" destId="{87D2453D-5FEB-49FE-AF85-4D4A149FD20D}" srcOrd="2" destOrd="0" presId="urn:microsoft.com/office/officeart/2005/8/layout/pyramid2"/>
    <dgm:cxn modelId="{0A9F0CD4-0294-4E1D-8A2D-331826CAA4C5}" type="presParOf" srcId="{5E4EBB8E-DB38-488F-A366-BC5E21EF5D14}" destId="{24E184CB-F583-48A1-8B90-E4EBD3C2273A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505D5-D6F9-4B31-A909-C8D2A864AF53}">
      <dsp:nvSpPr>
        <dsp:cNvPr id="0" name=""/>
        <dsp:cNvSpPr/>
      </dsp:nvSpPr>
      <dsp:spPr>
        <a:xfrm>
          <a:off x="614370" y="0"/>
          <a:ext cx="3195440" cy="319544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24820-3DDF-4055-9A24-EC126540A40E}">
      <dsp:nvSpPr>
        <dsp:cNvPr id="0" name=""/>
        <dsp:cNvSpPr/>
      </dsp:nvSpPr>
      <dsp:spPr>
        <a:xfrm>
          <a:off x="2212090" y="321082"/>
          <a:ext cx="2077036" cy="71839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04499"/>
              </a:solidFill>
            </a:rPr>
            <a:t>Short Term Trading Strategy</a:t>
          </a:r>
        </a:p>
      </dsp:txBody>
      <dsp:txXfrm>
        <a:off x="2247159" y="356151"/>
        <a:ext cx="2006898" cy="648255"/>
      </dsp:txXfrm>
    </dsp:sp>
    <dsp:sp modelId="{87D2453D-5FEB-49FE-AF85-4D4A149FD20D}">
      <dsp:nvSpPr>
        <dsp:cNvPr id="0" name=""/>
        <dsp:cNvSpPr/>
      </dsp:nvSpPr>
      <dsp:spPr>
        <a:xfrm>
          <a:off x="2212090" y="1222964"/>
          <a:ext cx="2077036" cy="146790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04499"/>
              </a:solidFill>
            </a:rPr>
            <a:t>Long Term Portfolio Allocation Strategy</a:t>
          </a:r>
        </a:p>
      </dsp:txBody>
      <dsp:txXfrm>
        <a:off x="2283747" y="1294621"/>
        <a:ext cx="1933722" cy="1324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9451a3e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9451a3e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445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270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917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8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552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411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623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104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8400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34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1077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863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847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d9ad39b82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d9ad39b82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482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2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43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534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030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887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858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15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3267100"/>
            <a:ext cx="9144000" cy="1355267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3612419"/>
            <a:ext cx="89154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dirty="0" err="1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QuantConnect</a:t>
            </a:r>
            <a:r>
              <a:rPr lang="en-US" altLang="ko-KR" sz="4400" dirty="0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 Alpha Strategy </a:t>
            </a:r>
            <a:endParaRPr lang="ko-KR" altLang="en-US" sz="4400" dirty="0">
              <a:solidFill>
                <a:schemeClr val="lt1"/>
              </a:solidFill>
              <a:latin typeface="Inter-Regular"/>
              <a:sym typeface="Inter-Regula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3684298" y="4323844"/>
            <a:ext cx="52309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SG" altLang="ko-KR" dirty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  <a:cs typeface="Arial" pitchFamily="34" charset="0"/>
              </a:rPr>
              <a:t>Bringing algo-trading closer to non-professional investors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15DFB-1C59-4B2C-B7AB-846718691D40}"/>
              </a:ext>
            </a:extLst>
          </p:cNvPr>
          <p:cNvSpPr txBox="1"/>
          <p:nvPr/>
        </p:nvSpPr>
        <p:spPr>
          <a:xfrm>
            <a:off x="7132320" y="4727179"/>
            <a:ext cx="20726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Batch 3A – Group 1</a:t>
            </a: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50" y="29874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Further Insights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50" y="800099"/>
            <a:ext cx="7290309" cy="41909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>
                <a:solidFill>
                  <a:srgbClr val="104499"/>
                </a:solidFill>
              </a:rPr>
              <a:t>Probing 4 persons with algo-trading knowledge: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preferred subscription fee level USD 3-5 per month (per USD 10K invested).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expected annualized return rate - </a:t>
            </a:r>
            <a:r>
              <a:rPr lang="en-US" sz="1600" i="1" u="sng" dirty="0">
                <a:solidFill>
                  <a:srgbClr val="104499"/>
                </a:solidFill>
              </a:rPr>
              <a:t>5% to 10%.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strategy to execute at least once a week or a month.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concern about strategy’s capability and effectiveness in meeting profitability target.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options of types of instruments based on risk appetite.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to know instruments’ measure of volatility, back-tested Sharpe ratio and absolute returns.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strategy that would consider time &amp; volume weighted average price.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>
                <a:solidFill>
                  <a:srgbClr val="104499"/>
                </a:solidFill>
              </a:rPr>
              <a:t> </a:t>
            </a:r>
          </a:p>
          <a:p>
            <a:pPr marL="76200" indent="0">
              <a:buNone/>
            </a:pPr>
            <a:endParaRPr lang="en-SG" sz="1400" dirty="0">
              <a:solidFill>
                <a:srgbClr val="104499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>
              <a:solidFill>
                <a:srgbClr val="104499"/>
              </a:solidFill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7695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3.</a:t>
            </a:r>
            <a:r>
              <a:rPr lang="en-US" sz="3600" dirty="0"/>
              <a:t> </a:t>
            </a:r>
            <a:r>
              <a:rPr lang="en-US" sz="3600" dirty="0" err="1"/>
              <a:t>QuantConnect</a:t>
            </a:r>
            <a:r>
              <a:rPr lang="en-US" sz="3600" dirty="0"/>
              <a:t> Alpha Market</a:t>
            </a:r>
            <a:endParaRPr sz="3600"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typical case of strategy selection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761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Strategy selection on Alpha Market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087AF74-63D6-4A4F-97BC-34DC0B75D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3" t="15238" b="6878"/>
          <a:stretch/>
        </p:blipFill>
        <p:spPr>
          <a:xfrm>
            <a:off x="943375" y="1351044"/>
            <a:ext cx="7162800" cy="36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5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of a strategy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91F7A1-9219-1848-803F-DCDE25214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9" t="14531" r="-439" b="17037"/>
          <a:stretch/>
        </p:blipFill>
        <p:spPr>
          <a:xfrm>
            <a:off x="4437018" y="2729407"/>
            <a:ext cx="4554488" cy="2187783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D603765-6762-9A4E-9DA8-CE028BF6B9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52" t="12437" b="46284"/>
          <a:stretch/>
        </p:blipFill>
        <p:spPr>
          <a:xfrm>
            <a:off x="4152001" y="1232300"/>
            <a:ext cx="4839506" cy="1497107"/>
          </a:xfrm>
          <a:prstGeom prst="rect">
            <a:avLst/>
          </a:prstGeom>
        </p:spPr>
      </p:pic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FA3C1CD-3C51-DC46-AD8B-287F8C6FD5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99" t="11055" b="11111"/>
          <a:stretch/>
        </p:blipFill>
        <p:spPr>
          <a:xfrm>
            <a:off x="152493" y="1788012"/>
            <a:ext cx="3999507" cy="272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0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4.</a:t>
            </a:r>
            <a:r>
              <a:rPr lang="en-US" sz="3600" dirty="0"/>
              <a:t> Our Solution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371025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</a:t>
            </a:r>
            <a:endParaRPr dirty="0"/>
          </a:p>
        </p:txBody>
      </p:sp>
      <p:sp>
        <p:nvSpPr>
          <p:cNvPr id="341" name="Google Shape;341;p3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94A7E7-43F3-41DA-8159-2C0AEF6B27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72817"/>
              </p:ext>
            </p:extLst>
          </p:nvPr>
        </p:nvGraphicFramePr>
        <p:xfrm>
          <a:off x="963349" y="1408308"/>
          <a:ext cx="4903498" cy="3195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AD27641-70A4-4D9F-AD70-149E7C61557D}"/>
              </a:ext>
            </a:extLst>
          </p:cNvPr>
          <p:cNvSpPr/>
          <p:nvPr/>
        </p:nvSpPr>
        <p:spPr>
          <a:xfrm>
            <a:off x="5903556" y="1232300"/>
            <a:ext cx="2512929" cy="1869140"/>
          </a:xfrm>
          <a:prstGeom prst="wedgeRoundRectCallout">
            <a:avLst>
              <a:gd name="adj1" fmla="val -76398"/>
              <a:gd name="adj2" fmla="val -1826"/>
              <a:gd name="adj3" fmla="val 16667"/>
            </a:avLst>
          </a:prstGeom>
          <a:noFill/>
          <a:ln>
            <a:solidFill>
              <a:srgbClr val="25A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Simple MACD based;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Optimize MACD parameters for 20+ symbols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Trailing stop loss;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Daily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Actively monitor several symbols;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Allocate 3 “best” out of 7 US stocks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A3A16AC-6AB8-485D-936C-2BFB98A1B271}"/>
              </a:ext>
            </a:extLst>
          </p:cNvPr>
          <p:cNvSpPr/>
          <p:nvPr/>
        </p:nvSpPr>
        <p:spPr>
          <a:xfrm>
            <a:off x="5866846" y="3397689"/>
            <a:ext cx="1795428" cy="909811"/>
          </a:xfrm>
          <a:prstGeom prst="wedgeRoundRectCallout">
            <a:avLst>
              <a:gd name="adj1" fmla="val -83334"/>
              <a:gd name="adj2" fmla="val -50475"/>
              <a:gd name="adj3" fmla="val 16667"/>
            </a:avLst>
          </a:prstGeom>
          <a:noFill/>
          <a:ln>
            <a:solidFill>
              <a:srgbClr val="25A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104499"/>
                </a:solidFill>
              </a:rPr>
              <a:t>SP500 based “11-sector-rebalance”</a:t>
            </a:r>
          </a:p>
        </p:txBody>
      </p:sp>
    </p:spTree>
    <p:extLst>
      <p:ext uri="{BB962C8B-B14F-4D97-AF65-F5344CB8AC3E}">
        <p14:creationId xmlns:p14="http://schemas.microsoft.com/office/powerpoint/2010/main" val="4136989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17852" y="428858"/>
            <a:ext cx="721174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term trading strategy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F4BF2-A8B9-4854-AF1F-505F9277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34" y="1269132"/>
            <a:ext cx="6370431" cy="3721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BC65D3-22F0-47F7-85BA-D0FA04381606}"/>
              </a:ext>
            </a:extLst>
          </p:cNvPr>
          <p:cNvSpPr txBox="1"/>
          <p:nvPr/>
        </p:nvSpPr>
        <p:spPr>
          <a:xfrm>
            <a:off x="1017851" y="770523"/>
            <a:ext cx="76389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04499"/>
                </a:solidFill>
              </a:rPr>
              <a:t>The code is available at </a:t>
            </a:r>
            <a:r>
              <a:rPr lang="en-US" sz="1400" dirty="0" err="1">
                <a:solidFill>
                  <a:srgbClr val="104499"/>
                </a:solidFill>
              </a:rPr>
              <a:t>Github</a:t>
            </a:r>
            <a:r>
              <a:rPr lang="en-US" sz="1400" dirty="0">
                <a:solidFill>
                  <a:srgbClr val="104499"/>
                </a:solidFill>
              </a:rPr>
              <a:t> :</a:t>
            </a:r>
          </a:p>
          <a:p>
            <a:r>
              <a:rPr lang="en-US" sz="1400" dirty="0">
                <a:solidFill>
                  <a:srgbClr val="104499"/>
                </a:solidFill>
              </a:rPr>
              <a:t>https://github.com/iskaspb/project-omega/blob/master/src/strategy/MACDTrend/main.py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2F8A4E-8290-49B4-AD75-6AC5F6A639BD}"/>
              </a:ext>
            </a:extLst>
          </p:cNvPr>
          <p:cNvSpPr/>
          <p:nvPr/>
        </p:nvSpPr>
        <p:spPr>
          <a:xfrm>
            <a:off x="4953000" y="1663700"/>
            <a:ext cx="704850" cy="4191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B860B5-9EFD-4DCB-86A7-7DD15AB1411E}"/>
              </a:ext>
            </a:extLst>
          </p:cNvPr>
          <p:cNvSpPr/>
          <p:nvPr/>
        </p:nvSpPr>
        <p:spPr>
          <a:xfrm>
            <a:off x="6165850" y="1663700"/>
            <a:ext cx="704850" cy="419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17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17852" y="428858"/>
            <a:ext cx="721174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term trading strategy </a:t>
            </a:r>
            <a:r>
              <a:rPr lang="en-US" dirty="0" err="1"/>
              <a:t>backtest</a:t>
            </a:r>
            <a:endParaRPr lang="en-US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07E97C-F150-432A-ACBB-47D86D4C1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52" y="872177"/>
            <a:ext cx="6591772" cy="39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8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17852" y="428858"/>
            <a:ext cx="721174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term trading strategy </a:t>
            </a:r>
            <a:r>
              <a:rPr lang="en-US" dirty="0" err="1"/>
              <a:t>backtest</a:t>
            </a:r>
            <a:endParaRPr lang="en-US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66D7F-113E-4914-BE31-B5C1C722B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52" y="825158"/>
            <a:ext cx="7011512" cy="409647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4ECB25F-52AE-4FBB-AAF0-B188E5902956}"/>
              </a:ext>
            </a:extLst>
          </p:cNvPr>
          <p:cNvSpPr/>
          <p:nvPr/>
        </p:nvSpPr>
        <p:spPr>
          <a:xfrm>
            <a:off x="6439736" y="2794077"/>
            <a:ext cx="550975" cy="3097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C2088C-4BE4-4829-9B72-D7658519C04B}"/>
              </a:ext>
            </a:extLst>
          </p:cNvPr>
          <p:cNvSpPr/>
          <p:nvPr/>
        </p:nvSpPr>
        <p:spPr>
          <a:xfrm>
            <a:off x="6431950" y="2339106"/>
            <a:ext cx="550975" cy="3097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9D8B25-B762-4249-8A3C-6600466DF06D}"/>
              </a:ext>
            </a:extLst>
          </p:cNvPr>
          <p:cNvSpPr/>
          <p:nvPr/>
        </p:nvSpPr>
        <p:spPr>
          <a:xfrm>
            <a:off x="6451971" y="3246820"/>
            <a:ext cx="550975" cy="3097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2376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037875" y="929438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Backtest results</a:t>
            </a:r>
            <a:endParaRPr dirty="0"/>
          </a:p>
        </p:txBody>
      </p:sp>
      <p:graphicFrame>
        <p:nvGraphicFramePr>
          <p:cNvPr id="169" name="Google Shape;169;p24"/>
          <p:cNvGraphicFramePr/>
          <p:nvPr>
            <p:extLst>
              <p:ext uri="{D42A27DB-BD31-4B8C-83A1-F6EECF244321}">
                <p14:modId xmlns:p14="http://schemas.microsoft.com/office/powerpoint/2010/main" val="1380647572"/>
              </p:ext>
            </p:extLst>
          </p:nvPr>
        </p:nvGraphicFramePr>
        <p:xfrm>
          <a:off x="1037900" y="1442019"/>
          <a:ext cx="7068277" cy="2363718"/>
        </p:xfrm>
        <a:graphic>
          <a:graphicData uri="http://schemas.openxmlformats.org/drawingml/2006/table">
            <a:tbl>
              <a:tblPr>
                <a:noFill/>
                <a:tableStyleId>{E4B8CE54-D7E4-4D6C-B30F-6A91B47CCFBE}</a:tableStyleId>
              </a:tblPr>
              <a:tblGrid>
                <a:gridCol w="3520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750">
                  <a:extLst>
                    <a:ext uri="{9D8B030D-6E8A-4147-A177-3AD203B41FA5}">
                      <a16:colId xmlns:a16="http://schemas.microsoft.com/office/drawing/2014/main" val="1803247603"/>
                    </a:ext>
                  </a:extLst>
                </a:gridCol>
                <a:gridCol w="1051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98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An</a:t>
                      </a:r>
                      <a:r>
                        <a:rPr lang="en-US" sz="1100" dirty="0" err="1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nual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 Return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Sharpe Ratio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PSR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Short Term Trading Strategy 6 year</a:t>
                      </a:r>
                      <a:b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</a:b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(3 out of 7 US stocks)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18.8%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0.9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Short Term Trading Strat (Optimized) 6 years</a:t>
                      </a:r>
                      <a:b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</a:b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(3 out of 7 US stocks)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41.7%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1.7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88%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Long Term Portfolio Allocation Strategy 6 years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14.1%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0.77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23.3%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SP500 6 years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12.6%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19.2%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9641308"/>
                  </a:ext>
                </a:extLst>
              </a:tr>
            </a:tbl>
          </a:graphicData>
        </a:graphic>
      </p:graphicFrame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44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>
            <a:spLocks noGrp="1"/>
          </p:cNvSpPr>
          <p:nvPr>
            <p:ph type="title"/>
          </p:nvPr>
        </p:nvSpPr>
        <p:spPr>
          <a:xfrm>
            <a:off x="672115" y="75218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396" name="Google Shape;396;p3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97" name="Google Shape;3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0" name="Google Shape;400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2" name="Google Shape;402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3" name="Google Shape;403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5" name="Google Shape;405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06" name="Google Shape;406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8" name="Google Shape;408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09" name="Google Shape;409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11" name="Google Shape;411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2" name="Google Shape;412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14" name="Google Shape;414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5" name="Google Shape;415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17" name="Google Shape;417;p39"/>
          <p:cNvSpPr txBox="1"/>
          <p:nvPr/>
        </p:nvSpPr>
        <p:spPr>
          <a:xfrm>
            <a:off x="891540" y="1232300"/>
            <a:ext cx="23012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Survey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Python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QuantConnect</a:t>
            </a:r>
          </a:p>
        </p:txBody>
      </p:sp>
      <p:sp>
        <p:nvSpPr>
          <p:cNvPr id="418" name="Google Shape;418;p39"/>
          <p:cNvSpPr txBox="1"/>
          <p:nvPr/>
        </p:nvSpPr>
        <p:spPr>
          <a:xfrm>
            <a:off x="3377205" y="121706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Refine trading strategies</a:t>
            </a:r>
            <a:endParaRPr sz="1200" dirty="0">
              <a:solidFill>
                <a:srgbClr val="1044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" name="Google Shape;419;p39"/>
          <p:cNvSpPr txBox="1"/>
          <p:nvPr/>
        </p:nvSpPr>
        <p:spPr>
          <a:xfrm>
            <a:off x="5436010" y="1156100"/>
            <a:ext cx="135341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Trading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roprietary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 Capital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(Income Source 2)</a:t>
            </a:r>
            <a:endParaRPr sz="1200" dirty="0">
              <a:solidFill>
                <a:srgbClr val="1044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4446255" y="4063600"/>
            <a:ext cx="139623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Submit on Alpha Stream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(Income Source 1)</a:t>
            </a:r>
            <a:endParaRPr sz="1200" dirty="0">
              <a:solidFill>
                <a:srgbClr val="1044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6474334" y="4017880"/>
            <a:ext cx="139623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Fund Management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(Income Source 3) </a:t>
            </a:r>
            <a:endParaRPr sz="1200" dirty="0">
              <a:solidFill>
                <a:srgbClr val="1044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" name="Google Shape;421;p39">
            <a:extLst>
              <a:ext uri="{FF2B5EF4-FFF2-40B4-BE49-F238E27FC236}">
                <a16:creationId xmlns:a16="http://schemas.microsoft.com/office/drawing/2014/main" id="{B94B4561-D8C7-4D09-9E79-A56F017C03D9}"/>
              </a:ext>
            </a:extLst>
          </p:cNvPr>
          <p:cNvSpPr txBox="1"/>
          <p:nvPr/>
        </p:nvSpPr>
        <p:spPr>
          <a:xfrm>
            <a:off x="2434575" y="404836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Development of long and short term trading strategy</a:t>
            </a:r>
            <a:endParaRPr sz="1200" dirty="0">
              <a:solidFill>
                <a:srgbClr val="10449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17852" y="428858"/>
            <a:ext cx="721174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QC Lean : research environment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6E6A5-5B40-42F9-A31A-B22C8ED7E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69" y="882365"/>
            <a:ext cx="5634942" cy="396745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0D5656-B089-495F-B4A4-C1D80DE6E4E9}"/>
              </a:ext>
            </a:extLst>
          </p:cNvPr>
          <p:cNvSpPr/>
          <p:nvPr/>
        </p:nvSpPr>
        <p:spPr>
          <a:xfrm>
            <a:off x="1330038" y="1529309"/>
            <a:ext cx="1911927" cy="7408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10333AF-5F96-4889-B86E-EFD897D57E11}"/>
              </a:ext>
            </a:extLst>
          </p:cNvPr>
          <p:cNvSpPr/>
          <p:nvPr/>
        </p:nvSpPr>
        <p:spPr>
          <a:xfrm>
            <a:off x="3828779" y="1795655"/>
            <a:ext cx="2073258" cy="1210781"/>
          </a:xfrm>
          <a:prstGeom prst="wedgeRoundRectCallout">
            <a:avLst>
              <a:gd name="adj1" fmla="val -90893"/>
              <a:gd name="adj2" fmla="val -9447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4499"/>
                </a:solidFill>
              </a:rPr>
              <a:t>QS Lean provides command line interface to all strategy development functions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466C80-08CC-472F-8BC4-DEBCC12A303A}"/>
              </a:ext>
            </a:extLst>
          </p:cNvPr>
          <p:cNvSpPr txBox="1"/>
          <p:nvPr/>
        </p:nvSpPr>
        <p:spPr>
          <a:xfrm>
            <a:off x="6488851" y="882365"/>
            <a:ext cx="2567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104499"/>
                </a:solidFill>
              </a:rPr>
              <a:t>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4499"/>
                </a:solidFill>
              </a:rPr>
              <a:t>Free of charge;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4499"/>
                </a:solidFill>
              </a:rPr>
              <a:t>Automation;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4499"/>
                </a:solidFill>
              </a:rPr>
              <a:t>Custom data sources;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4499"/>
                </a:solidFill>
              </a:rPr>
              <a:t>Integration with cloud environment;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4499"/>
                </a:solidFill>
              </a:rPr>
              <a:t>Convenience of local development and simple to install - see out </a:t>
            </a:r>
            <a:r>
              <a:rPr lang="en-US" b="1" dirty="0" err="1">
                <a:solidFill>
                  <a:srgbClr val="104499"/>
                </a:solidFill>
              </a:rPr>
              <a:t>Github</a:t>
            </a:r>
            <a:r>
              <a:rPr lang="en-US" b="1" dirty="0">
                <a:solidFill>
                  <a:srgbClr val="104499"/>
                </a:solidFill>
              </a:rPr>
              <a:t> omega-project</a:t>
            </a:r>
          </a:p>
        </p:txBody>
      </p:sp>
    </p:spTree>
    <p:extLst>
      <p:ext uri="{BB962C8B-B14F-4D97-AF65-F5344CB8AC3E}">
        <p14:creationId xmlns:p14="http://schemas.microsoft.com/office/powerpoint/2010/main" val="1727872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r>
              <a:rPr lang="en-US" dirty="0"/>
              <a:t> Financials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689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4A59-E330-478F-8760-CA9386E4B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Financials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B28D5-C292-4A86-819F-F38DF250C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8AE03-AACF-4EE2-9CCA-50DCB07E2513}"/>
              </a:ext>
            </a:extLst>
          </p:cNvPr>
          <p:cNvSpPr txBox="1"/>
          <p:nvPr/>
        </p:nvSpPr>
        <p:spPr>
          <a:xfrm>
            <a:off x="4927017" y="1239430"/>
            <a:ext cx="3420701" cy="2708434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104499"/>
                </a:solidFill>
              </a:rPr>
              <a:t>Alpha Market Revenue Assumptions</a:t>
            </a:r>
          </a:p>
          <a:p>
            <a:r>
              <a:rPr lang="en-SG" sz="1200" dirty="0">
                <a:solidFill>
                  <a:srgbClr val="104499"/>
                </a:solidFill>
              </a:rPr>
              <a:t>Licensing fee @$3 per month or $36pa per strategy per client (for each 10K invested).</a:t>
            </a:r>
          </a:p>
          <a:p>
            <a:endParaRPr lang="en-SG" sz="1200" b="1" dirty="0">
              <a:solidFill>
                <a:srgbClr val="104499"/>
              </a:solidFill>
            </a:endParaRPr>
          </a:p>
          <a:p>
            <a:r>
              <a:rPr lang="en-SG" sz="1200" b="1" dirty="0" err="1">
                <a:solidFill>
                  <a:srgbClr val="104499"/>
                </a:solidFill>
              </a:rPr>
              <a:t>Yr</a:t>
            </a:r>
            <a:r>
              <a:rPr lang="en-SG" sz="1200" b="1" dirty="0">
                <a:solidFill>
                  <a:srgbClr val="104499"/>
                </a:solidFill>
              </a:rPr>
              <a:t> 1</a:t>
            </a:r>
          </a:p>
          <a:p>
            <a:r>
              <a:rPr lang="en-SG" sz="1200" dirty="0">
                <a:solidFill>
                  <a:srgbClr val="104499"/>
                </a:solidFill>
              </a:rPr>
              <a:t>3 strategies with an average of 10 clients each.</a:t>
            </a:r>
          </a:p>
          <a:p>
            <a:endParaRPr lang="en-SG" sz="1200" b="1" dirty="0">
              <a:solidFill>
                <a:srgbClr val="104499"/>
              </a:solidFill>
            </a:endParaRPr>
          </a:p>
          <a:p>
            <a:r>
              <a:rPr lang="en-SG" sz="1200" b="1" dirty="0" err="1">
                <a:solidFill>
                  <a:srgbClr val="104499"/>
                </a:solidFill>
              </a:rPr>
              <a:t>Yr</a:t>
            </a:r>
            <a:r>
              <a:rPr lang="en-SG" sz="1200" b="1" dirty="0">
                <a:solidFill>
                  <a:srgbClr val="104499"/>
                </a:solidFill>
              </a:rPr>
              <a:t> 2:</a:t>
            </a:r>
          </a:p>
          <a:p>
            <a:r>
              <a:rPr lang="en-SG" sz="1200" dirty="0">
                <a:solidFill>
                  <a:srgbClr val="104499"/>
                </a:solidFill>
              </a:rPr>
              <a:t>Another 3 strategies added. Total of 6 strategies with an average of 20 clients each.</a:t>
            </a:r>
          </a:p>
          <a:p>
            <a:endParaRPr lang="en-SG" sz="1200" b="1" dirty="0">
              <a:solidFill>
                <a:srgbClr val="104499"/>
              </a:solidFill>
            </a:endParaRPr>
          </a:p>
          <a:p>
            <a:r>
              <a:rPr lang="en-SG" sz="1200" b="1" dirty="0">
                <a:solidFill>
                  <a:srgbClr val="104499"/>
                </a:solidFill>
              </a:rPr>
              <a:t>Yr3</a:t>
            </a:r>
          </a:p>
          <a:p>
            <a:r>
              <a:rPr lang="en-SG" sz="1200" dirty="0">
                <a:solidFill>
                  <a:srgbClr val="104499"/>
                </a:solidFill>
              </a:rPr>
              <a:t>Another 3 strategies added. Total of 9 strategies with an average of 30 clients each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62489BC-BC3F-4F2A-A168-DA91E3099A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9589305"/>
              </p:ext>
            </p:extLst>
          </p:nvPr>
        </p:nvGraphicFramePr>
        <p:xfrm>
          <a:off x="601980" y="1165860"/>
          <a:ext cx="4099560" cy="3118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548446-3539-423C-96BE-EFD31EC034D3}"/>
              </a:ext>
            </a:extLst>
          </p:cNvPr>
          <p:cNvSpPr txBox="1"/>
          <p:nvPr/>
        </p:nvSpPr>
        <p:spPr>
          <a:xfrm>
            <a:off x="1215043" y="4358640"/>
            <a:ext cx="6652260" cy="30777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104499"/>
                </a:solidFill>
              </a:rPr>
              <a:t>Proprietary trading @20% on $50,000 = $10,000 per annum</a:t>
            </a:r>
          </a:p>
        </p:txBody>
      </p:sp>
      <p:sp>
        <p:nvSpPr>
          <p:cNvPr id="7" name="Arrow: Notched Right 6">
            <a:extLst>
              <a:ext uri="{FF2B5EF4-FFF2-40B4-BE49-F238E27FC236}">
                <a16:creationId xmlns:a16="http://schemas.microsoft.com/office/drawing/2014/main" id="{1EA1400D-7EE4-4286-BC4A-9D742490692A}"/>
              </a:ext>
            </a:extLst>
          </p:cNvPr>
          <p:cNvSpPr/>
          <p:nvPr/>
        </p:nvSpPr>
        <p:spPr>
          <a:xfrm rot="16200000">
            <a:off x="1738736" y="3114232"/>
            <a:ext cx="594448" cy="303231"/>
          </a:xfrm>
          <a:prstGeom prst="notched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ECE82C-71AD-4595-8235-9C7926AE3D62}"/>
              </a:ext>
            </a:extLst>
          </p:cNvPr>
          <p:cNvSpPr txBox="1"/>
          <p:nvPr/>
        </p:nvSpPr>
        <p:spPr>
          <a:xfrm>
            <a:off x="1749499" y="272491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04499"/>
                </a:solidFill>
              </a:rPr>
              <a:t>5400</a:t>
            </a:r>
          </a:p>
        </p:txBody>
      </p:sp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86412BFF-AC20-4A35-900A-AEE3A1671101}"/>
              </a:ext>
            </a:extLst>
          </p:cNvPr>
          <p:cNvSpPr/>
          <p:nvPr/>
        </p:nvSpPr>
        <p:spPr>
          <a:xfrm rot="16200000">
            <a:off x="2688355" y="2295375"/>
            <a:ext cx="936763" cy="303231"/>
          </a:xfrm>
          <a:prstGeom prst="notched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150859-87E2-403B-8F35-87AA92862884}"/>
              </a:ext>
            </a:extLst>
          </p:cNvPr>
          <p:cNvSpPr txBox="1"/>
          <p:nvPr/>
        </p:nvSpPr>
        <p:spPr>
          <a:xfrm>
            <a:off x="2815937" y="167083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04499"/>
                </a:solidFill>
              </a:rPr>
              <a:t>21600</a:t>
            </a:r>
          </a:p>
        </p:txBody>
      </p:sp>
      <p:sp>
        <p:nvSpPr>
          <p:cNvPr id="14" name="Arrow: Notched Right 13">
            <a:extLst>
              <a:ext uri="{FF2B5EF4-FFF2-40B4-BE49-F238E27FC236}">
                <a16:creationId xmlns:a16="http://schemas.microsoft.com/office/drawing/2014/main" id="{BAE63035-1C26-4DF9-8F7E-D559A31E349E}"/>
              </a:ext>
            </a:extLst>
          </p:cNvPr>
          <p:cNvSpPr/>
          <p:nvPr/>
        </p:nvSpPr>
        <p:spPr>
          <a:xfrm rot="16200000">
            <a:off x="3981935" y="1376893"/>
            <a:ext cx="592420" cy="303231"/>
          </a:xfrm>
          <a:prstGeom prst="notched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799F-9E41-404A-A95F-48984BD15E6F}"/>
              </a:ext>
            </a:extLst>
          </p:cNvPr>
          <p:cNvSpPr txBox="1"/>
          <p:nvPr/>
        </p:nvSpPr>
        <p:spPr>
          <a:xfrm>
            <a:off x="3930996" y="93165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04499"/>
                </a:solidFill>
              </a:rPr>
              <a:t>48600</a:t>
            </a:r>
          </a:p>
        </p:txBody>
      </p:sp>
    </p:spTree>
    <p:extLst>
      <p:ext uri="{BB962C8B-B14F-4D97-AF65-F5344CB8AC3E}">
        <p14:creationId xmlns:p14="http://schemas.microsoft.com/office/powerpoint/2010/main" val="3320114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50" y="52099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50" y="1143000"/>
            <a:ext cx="7290334" cy="37017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Adopted QC Lean and developed set of tools to achieve consistent trading strategy R&amp;D process.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endParaRPr lang="en-US" sz="1600" dirty="0">
              <a:solidFill>
                <a:srgbClr val="104499"/>
              </a:solidFill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Challenging to develop strategies for Alpha market.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endParaRPr lang="en-US" sz="1600" dirty="0">
              <a:solidFill>
                <a:srgbClr val="104499"/>
              </a:solidFill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Income from licensing fee strategies not substantial.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endParaRPr lang="en-US" sz="1600" dirty="0">
              <a:solidFill>
                <a:srgbClr val="104499"/>
              </a:solidFill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Given us insights as investors into algo trading.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endParaRPr lang="en-US" sz="1600" dirty="0">
              <a:solidFill>
                <a:srgbClr val="104499"/>
              </a:solidFill>
            </a:endParaRPr>
          </a:p>
          <a:p>
            <a:pPr marL="76200" indent="0">
              <a:buNone/>
            </a:pPr>
            <a:endParaRPr lang="en-US" sz="1400" dirty="0">
              <a:solidFill>
                <a:srgbClr val="104499"/>
              </a:solidFill>
            </a:endParaRPr>
          </a:p>
          <a:p>
            <a:endParaRPr lang="en-US" sz="1400" dirty="0">
              <a:solidFill>
                <a:srgbClr val="104499"/>
              </a:solidFill>
            </a:endParaRPr>
          </a:p>
          <a:p>
            <a:endParaRPr lang="en-SG" sz="1400" dirty="0">
              <a:solidFill>
                <a:srgbClr val="104499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>
              <a:solidFill>
                <a:srgbClr val="104499"/>
              </a:solidFill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04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ctrTitle" idx="4294967295"/>
          </p:nvPr>
        </p:nvSpPr>
        <p:spPr>
          <a:xfrm>
            <a:off x="1037875" y="974563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Q &amp; A</a:t>
            </a:r>
            <a:endParaRPr sz="6800"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4294967295"/>
          </p:nvPr>
        </p:nvSpPr>
        <p:spPr>
          <a:xfrm>
            <a:off x="1037875" y="1983735"/>
            <a:ext cx="5889600" cy="21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104499"/>
              </a:solidFill>
            </a:endParaRPr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116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1.Trading Strategy as a Service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98963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Way of Trading/Investing</a:t>
            </a:r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3A28F09-C8AB-4B12-A7C8-983AA4039081}"/>
              </a:ext>
            </a:extLst>
          </p:cNvPr>
          <p:cNvSpPr/>
          <p:nvPr/>
        </p:nvSpPr>
        <p:spPr>
          <a:xfrm>
            <a:off x="750044" y="1435303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Professional trading/investment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BACB80-E05C-4D19-8F77-CAFDEE210E6A}"/>
              </a:ext>
            </a:extLst>
          </p:cNvPr>
          <p:cNvSpPr/>
          <p:nvPr/>
        </p:nvSpPr>
        <p:spPr>
          <a:xfrm>
            <a:off x="750044" y="2936443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Personal trading/investment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0789A7-94CC-4963-B286-5895E79363FA}"/>
              </a:ext>
            </a:extLst>
          </p:cNvPr>
          <p:cNvSpPr/>
          <p:nvPr/>
        </p:nvSpPr>
        <p:spPr>
          <a:xfrm rot="1117224">
            <a:off x="2697936" y="1861544"/>
            <a:ext cx="808214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9E772DE-0E96-48BC-B2F0-8E71708CBA9F}"/>
              </a:ext>
            </a:extLst>
          </p:cNvPr>
          <p:cNvSpPr/>
          <p:nvPr/>
        </p:nvSpPr>
        <p:spPr>
          <a:xfrm rot="20482776" flipV="1">
            <a:off x="2698132" y="3086815"/>
            <a:ext cx="800711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C1721AF-EAB3-4CE6-8335-16446F8D6CAB}"/>
              </a:ext>
            </a:extLst>
          </p:cNvPr>
          <p:cNvSpPr/>
          <p:nvPr/>
        </p:nvSpPr>
        <p:spPr>
          <a:xfrm>
            <a:off x="3824493" y="2186307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QuantConnect</a:t>
            </a:r>
            <a:endParaRPr lang="en-US" sz="1200" dirty="0">
              <a:solidFill>
                <a:srgbClr val="003E7D"/>
              </a:solidFill>
              <a:latin typeface="Inter-Regular" panose="020B0604020202020204" charset="0"/>
              <a:ea typeface="Inter-Regular" panose="020B0604020202020204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0A60BD0-397E-47DD-8A2F-41375900A6D3}"/>
              </a:ext>
            </a:extLst>
          </p:cNvPr>
          <p:cNvSpPr/>
          <p:nvPr/>
        </p:nvSpPr>
        <p:spPr>
          <a:xfrm>
            <a:off x="5773006" y="2473581"/>
            <a:ext cx="808214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16B58EE-A96D-4993-A909-0A607D4F2F7F}"/>
              </a:ext>
            </a:extLst>
          </p:cNvPr>
          <p:cNvSpPr/>
          <p:nvPr/>
        </p:nvSpPr>
        <p:spPr>
          <a:xfrm>
            <a:off x="6807613" y="2186307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Alpha Market</a:t>
            </a:r>
          </a:p>
        </p:txBody>
      </p:sp>
      <p:sp>
        <p:nvSpPr>
          <p:cNvPr id="45" name="Google Shape;92;p17">
            <a:extLst>
              <a:ext uri="{FF2B5EF4-FFF2-40B4-BE49-F238E27FC236}">
                <a16:creationId xmlns:a16="http://schemas.microsoft.com/office/drawing/2014/main" id="{1FD63C64-9E7F-464C-BBD1-28D92ABF8B26}"/>
              </a:ext>
            </a:extLst>
          </p:cNvPr>
          <p:cNvSpPr txBox="1">
            <a:spLocks/>
          </p:cNvSpPr>
          <p:nvPr/>
        </p:nvSpPr>
        <p:spPr>
          <a:xfrm>
            <a:off x="3776868" y="3300556"/>
            <a:ext cx="3471657" cy="146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8100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nter-Regular"/>
              <a:buChar char="●"/>
              <a:defRPr sz="16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indent="-381000">
              <a:lnSpc>
                <a:spcPct val="115000"/>
              </a:lnSpc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76200" indent="0">
              <a:buNone/>
            </a:pPr>
            <a:r>
              <a:rPr lang="en-US" sz="1400" dirty="0" err="1">
                <a:solidFill>
                  <a:srgbClr val="104499"/>
                </a:solidFill>
              </a:rPr>
              <a:t>QuantConnect</a:t>
            </a:r>
            <a:r>
              <a:rPr lang="en-US" sz="1400" dirty="0">
                <a:solidFill>
                  <a:srgbClr val="104499"/>
                </a:solidFill>
              </a:rPr>
              <a:t> is a platform for :</a:t>
            </a:r>
          </a:p>
          <a:p>
            <a:r>
              <a:rPr lang="en-US" sz="1400" dirty="0">
                <a:solidFill>
                  <a:srgbClr val="104499"/>
                </a:solidFill>
              </a:rPr>
              <a:t>Algo-Trading;</a:t>
            </a:r>
          </a:p>
          <a:p>
            <a:r>
              <a:rPr lang="en-US" sz="1400" dirty="0">
                <a:solidFill>
                  <a:srgbClr val="104499"/>
                </a:solidFill>
              </a:rPr>
              <a:t>Analytics/Research;</a:t>
            </a:r>
          </a:p>
          <a:p>
            <a:r>
              <a:rPr lang="en-US" sz="1400" dirty="0">
                <a:solidFill>
                  <a:srgbClr val="104499"/>
                </a:solidFill>
              </a:rPr>
              <a:t>Trading strategy marketplace.</a:t>
            </a:r>
          </a:p>
        </p:txBody>
      </p:sp>
    </p:spTree>
    <p:extLst>
      <p:ext uri="{BB962C8B-B14F-4D97-AF65-F5344CB8AC3E}">
        <p14:creationId xmlns:p14="http://schemas.microsoft.com/office/powerpoint/2010/main" val="378243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2.Understanding our client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50293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419141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Client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75" y="927847"/>
            <a:ext cx="7068300" cy="37370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>
                <a:solidFill>
                  <a:srgbClr val="104499"/>
                </a:solidFill>
              </a:rPr>
              <a:t>The persona :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reached legal age to open trading account. 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generally, not savvy traders or investors. 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aware what are stocks or share markets about.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looking to invest idle funds to generate risk adjusted returns from trading, at least beating inflation rate.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looking to invest in liquid assets classes or financial instruments using strategies which can be repeated over time to generate returns.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looking for strategies which emphasize capital appreciation &amp; growth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600" dirty="0">
              <a:solidFill>
                <a:srgbClr val="104499"/>
              </a:solidFill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691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50" y="29307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Questionnaires 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" name="Google Shape;203;p26">
            <a:extLst>
              <a:ext uri="{FF2B5EF4-FFF2-40B4-BE49-F238E27FC236}">
                <a16:creationId xmlns:a16="http://schemas.microsoft.com/office/drawing/2014/main" id="{018E6215-687E-4A1B-8454-8E7DE22B0458}"/>
              </a:ext>
            </a:extLst>
          </p:cNvPr>
          <p:cNvSpPr txBox="1">
            <a:spLocks/>
          </p:cNvSpPr>
          <p:nvPr/>
        </p:nvSpPr>
        <p:spPr>
          <a:xfrm>
            <a:off x="860075" y="848037"/>
            <a:ext cx="70683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dirty="0">
                <a:solidFill>
                  <a:srgbClr val="104499"/>
                </a:solidFill>
              </a:rPr>
              <a:t>Total 37 responses are obtained.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C30207-96FB-4642-955C-3CB50C35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600"/>
            <a:ext cx="9144000" cy="3589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3479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Understanding Our Client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75" y="821531"/>
            <a:ext cx="7068300" cy="37759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>
                <a:solidFill>
                  <a:srgbClr val="104499"/>
                </a:solidFill>
              </a:rPr>
              <a:t>From survey: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about 62%, does trading as a form of investment inflation protection.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SG" sz="1600" dirty="0">
                <a:solidFill>
                  <a:srgbClr val="104499"/>
                </a:solidFill>
              </a:rPr>
              <a:t>most cited reason for not trading or actively involved in trading is lack of time to monitor trades.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68%, expected to achieve an annualized return of </a:t>
            </a:r>
            <a:r>
              <a:rPr lang="en-US" sz="1600" i="1" u="sng" dirty="0">
                <a:solidFill>
                  <a:srgbClr val="104499"/>
                </a:solidFill>
              </a:rPr>
              <a:t>3% to 10%, </a:t>
            </a:r>
            <a:r>
              <a:rPr lang="en-US" sz="1600" dirty="0">
                <a:solidFill>
                  <a:srgbClr val="104499"/>
                </a:solidFill>
              </a:rPr>
              <a:t>with 18% expecting above </a:t>
            </a:r>
            <a:r>
              <a:rPr lang="en-US" sz="1600" i="1" u="sng" dirty="0">
                <a:solidFill>
                  <a:srgbClr val="104499"/>
                </a:solidFill>
              </a:rPr>
              <a:t>10% to 20% </a:t>
            </a:r>
            <a:r>
              <a:rPr lang="en-US" sz="1600" dirty="0">
                <a:solidFill>
                  <a:srgbClr val="104499"/>
                </a:solidFill>
              </a:rPr>
              <a:t>return.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68%, has shown interest in US market for trading.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instruments of interest :- 1) Equities, 2) ETFs, 3) Crypto-currencies 4) REITs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Only about 35% knows about Algo-trading.</a:t>
            </a:r>
          </a:p>
          <a:p>
            <a:endParaRPr lang="en-US" sz="1400" dirty="0">
              <a:solidFill>
                <a:srgbClr val="104499"/>
              </a:solidFill>
            </a:endParaRPr>
          </a:p>
          <a:p>
            <a:endParaRPr lang="en-US" sz="1400" dirty="0">
              <a:solidFill>
                <a:srgbClr val="104499"/>
              </a:solidFill>
            </a:endParaRPr>
          </a:p>
          <a:p>
            <a:endParaRPr lang="en-SG" sz="1400" dirty="0">
              <a:solidFill>
                <a:srgbClr val="104499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>
              <a:solidFill>
                <a:srgbClr val="104499"/>
              </a:solidFill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3439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50" y="29874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Insights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50" y="800099"/>
            <a:ext cx="7290309" cy="41909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time for monitoring markets as main factor for not involved in trading or engage in it frequently.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shown high interest in US market, which offered relatively most liquid and choices of trading instruments.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most does not know about algo-trading, about half is likely to engage in one, when told of its benefits, in particular: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104499"/>
                </a:solidFill>
              </a:rPr>
              <a:t>allow systematic approach to active trading than methods based on individual’s intuition or instinct.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104499"/>
                </a:solidFill>
              </a:rPr>
              <a:t>reduce possibility of human mistakes in trading based on emotional and psychological factors.</a:t>
            </a:r>
          </a:p>
          <a:p>
            <a:pPr lvl="1">
              <a:spcBef>
                <a:spcPts val="600"/>
              </a:spcBef>
              <a:buChar char="●"/>
            </a:pPr>
            <a:endParaRPr lang="en-US" sz="1400" dirty="0">
              <a:solidFill>
                <a:srgbClr val="104499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>
              <a:solidFill>
                <a:srgbClr val="104499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>
              <a:solidFill>
                <a:srgbClr val="104499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>
              <a:solidFill>
                <a:srgbClr val="104499"/>
              </a:solidFill>
            </a:endParaRPr>
          </a:p>
          <a:p>
            <a:endParaRPr lang="en-US" sz="1400" dirty="0">
              <a:solidFill>
                <a:srgbClr val="104499"/>
              </a:solidFill>
            </a:endParaRPr>
          </a:p>
          <a:p>
            <a:endParaRPr lang="en-US" sz="1400" dirty="0">
              <a:solidFill>
                <a:srgbClr val="104499"/>
              </a:solidFill>
            </a:endParaRPr>
          </a:p>
          <a:p>
            <a:endParaRPr lang="en-SG" sz="1400" dirty="0">
              <a:solidFill>
                <a:srgbClr val="104499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>
              <a:solidFill>
                <a:srgbClr val="104499"/>
              </a:solidFill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125212"/>
      </p:ext>
    </p:extLst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1736</TotalTime>
  <Words>873</Words>
  <Application>Microsoft Office PowerPoint</Application>
  <PresentationFormat>On-screen Show (16:9)</PresentationFormat>
  <Paragraphs>176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Inter-Regular</vt:lpstr>
      <vt:lpstr>Wingdings</vt:lpstr>
      <vt:lpstr>Courier New</vt:lpstr>
      <vt:lpstr>Inter</vt:lpstr>
      <vt:lpstr>Calibri</vt:lpstr>
      <vt:lpstr>Joan template</vt:lpstr>
      <vt:lpstr>PowerPoint Presentation</vt:lpstr>
      <vt:lpstr>Roadmap</vt:lpstr>
      <vt:lpstr>1.Trading Strategy as a Service</vt:lpstr>
      <vt:lpstr>New Way of Trading/Investing</vt:lpstr>
      <vt:lpstr>2.Understanding our client</vt:lpstr>
      <vt:lpstr>Our Client</vt:lpstr>
      <vt:lpstr>Survey Questionnaires </vt:lpstr>
      <vt:lpstr>Understanding Our Client</vt:lpstr>
      <vt:lpstr>Survey Insights</vt:lpstr>
      <vt:lpstr>Further Insights</vt:lpstr>
      <vt:lpstr>3. QuantConnect Alpha Market</vt:lpstr>
      <vt:lpstr>Strategy selection on Alpha Market</vt:lpstr>
      <vt:lpstr>Example of a strategy</vt:lpstr>
      <vt:lpstr>4. Our Solution</vt:lpstr>
      <vt:lpstr>Our solution</vt:lpstr>
      <vt:lpstr>Short term trading strategy</vt:lpstr>
      <vt:lpstr>Short term trading strategy backtest</vt:lpstr>
      <vt:lpstr>Short term trading strategy backtest</vt:lpstr>
      <vt:lpstr>Backtest results</vt:lpstr>
      <vt:lpstr>QC Lean : research environment</vt:lpstr>
      <vt:lpstr>5. Financials</vt:lpstr>
      <vt:lpstr>Financials</vt:lpstr>
      <vt:lpstr>Conclusion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Caroline Roberts</dc:creator>
  <cp:lastModifiedBy>Alexey</cp:lastModifiedBy>
  <cp:revision>80</cp:revision>
  <dcterms:modified xsi:type="dcterms:W3CDTF">2021-08-28T07:21:57Z</dcterms:modified>
</cp:coreProperties>
</file>